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ubik Medium"/>
      <p:regular r:id="rId25"/>
      <p:bold r:id="rId26"/>
      <p:italic r:id="rId27"/>
      <p:boldItalic r:id="rId28"/>
    </p:embeddedFont>
    <p:embeddedFont>
      <p:font typeface="Rubik Light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  <p:embeddedFont>
      <p:font typeface="Rubik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Light-italic.fntdata"/><Relationship Id="rId24" Type="http://schemas.openxmlformats.org/officeDocument/2006/relationships/slide" Target="slides/slide18.xml"/><Relationship Id="rId46" Type="http://schemas.openxmlformats.org/officeDocument/2006/relationships/font" Target="fonts/Rubik-bold.fntdata"/><Relationship Id="rId23" Type="http://schemas.openxmlformats.org/officeDocument/2006/relationships/slide" Target="slides/slide17.xml"/><Relationship Id="rId45" Type="http://schemas.openxmlformats.org/officeDocument/2006/relationships/font" Target="fonts/Rubik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ubikMedium-bold.fntdata"/><Relationship Id="rId48" Type="http://schemas.openxmlformats.org/officeDocument/2006/relationships/font" Target="fonts/Rubik-boldItalic.fntdata"/><Relationship Id="rId25" Type="http://schemas.openxmlformats.org/officeDocument/2006/relationships/font" Target="fonts/RubikMedium-regular.fntdata"/><Relationship Id="rId47" Type="http://schemas.openxmlformats.org/officeDocument/2006/relationships/font" Target="fonts/Rubik-italic.fntdata"/><Relationship Id="rId28" Type="http://schemas.openxmlformats.org/officeDocument/2006/relationships/font" Target="fonts/RubikMedium-boldItalic.fntdata"/><Relationship Id="rId27" Type="http://schemas.openxmlformats.org/officeDocument/2006/relationships/font" Target="fonts/Rubik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ubik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Light-italic.fntdata"/><Relationship Id="rId30" Type="http://schemas.openxmlformats.org/officeDocument/2006/relationships/font" Target="fonts/RubikLigh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ubik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7ba2f17e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7ba2f17e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17ec98ba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17ec98ba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"container" is something like a server-side web application, single-page application, desktop application, mobile app, database schema, file system,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Essentially, a container is a separately runnable/deployable unit (e.g. a separate process space) that executes code or stores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17ec98ba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17ec98ba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"container" is something like a server-side web application, single-page application, desktop application, mobile app, database schema, file system,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Essentially, a container is a separately runnable/deployable unit (e.g. a separate process space) that executes code or stores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2116584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2116584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2116584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2116584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21165847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621165847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17ec98b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17ec98b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17ec98b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17ec98b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27ba2f17e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27ba2f17e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27ba2f17e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327ba2f17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7ba2f17e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7ba2f17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7ba2f17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7ba2f17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 um modelo novo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17ec98ba0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617ec98ba0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17ec98b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17ec98b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62116584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6211658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17ec98ba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17ec98b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17ec98ba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17ec98b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Detail isn't important here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technologies, protocols and other low-level details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17ec98b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17ec98b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"container" is something like a server-side web application, single-page application, desktop application, mobile app, database schema, file system,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Essentially, a container is a separately runnable/deployable unit (e.g. a separate process space) that executes code or stores data.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 1">
  <p:cSld name="TITLE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Apresentação" showMasterSp="0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" name="Google Shape;55;p15"/>
          <p:cNvPicPr preferRelativeResize="0"/>
          <p:nvPr/>
        </p:nvPicPr>
        <p:blipFill rotWithShape="1">
          <a:blip r:embed="rId2">
            <a:alphaModFix/>
          </a:blip>
          <a:srcRect b="4830" l="20286" r="0" t="998"/>
          <a:stretch/>
        </p:blipFill>
        <p:spPr>
          <a:xfrm flipH="1">
            <a:off x="5" y="0"/>
            <a:ext cx="9143045" cy="514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76" y="635801"/>
            <a:ext cx="512578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/>
        </p:nvSpPr>
        <p:spPr>
          <a:xfrm>
            <a:off x="7237492" y="660453"/>
            <a:ext cx="1238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healthcare’s next move</a:t>
            </a:r>
            <a:endParaRPr sz="800"/>
          </a:p>
        </p:txBody>
      </p:sp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9004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-10" y="0"/>
            <a:ext cx="68557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13" y="169895"/>
            <a:ext cx="3381474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ctrTitle"/>
          </p:nvPr>
        </p:nvSpPr>
        <p:spPr>
          <a:xfrm>
            <a:off x="388925" y="2479525"/>
            <a:ext cx="2700300" cy="11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75"/>
            <a:ext cx="271460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/>
        </p:nvSpPr>
        <p:spPr>
          <a:xfrm>
            <a:off x="2412725" y="109670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9"/>
            <a:ext cx="9144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511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type="title"/>
          </p:nvPr>
        </p:nvSpPr>
        <p:spPr>
          <a:xfrm>
            <a:off x="6147500" y="1140100"/>
            <a:ext cx="27156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Capítulo 04" showMasterSp="0">
  <p:cSld name="TITLE_AND_BODY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indent="0" lvl="1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indent="0" lvl="2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indent="0" lvl="3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indent="0" lvl="4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indent="0" lvl="5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indent="0" lvl="6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indent="0" lvl="7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indent="0" lvl="8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/>
          <p:nvPr/>
        </p:nvSpPr>
        <p:spPr>
          <a:xfrm>
            <a:off x="664200" y="280157"/>
            <a:ext cx="10335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healthcare’s next move</a:t>
            </a:r>
            <a:endParaRPr sz="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6562" y="257071"/>
            <a:ext cx="443240" cy="1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17608" l="0" r="0" t="17608"/>
          <a:stretch/>
        </p:blipFill>
        <p:spPr>
          <a:xfrm>
            <a:off x="0" y="621225"/>
            <a:ext cx="9143998" cy="39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4model.com/" TargetMode="External"/><Relationship Id="rId4" Type="http://schemas.openxmlformats.org/officeDocument/2006/relationships/hyperlink" Target="https://www.infoq.com/br/articles/C4-architecture-model/" TargetMode="External"/><Relationship Id="rId5" Type="http://schemas.openxmlformats.org/officeDocument/2006/relationships/hyperlink" Target="https://simonbrown.je/" TargetMode="External"/><Relationship Id="rId6" Type="http://schemas.openxmlformats.org/officeDocument/2006/relationships/hyperlink" Target="https://plantuml.com/" TargetMode="External"/><Relationship Id="rId7" Type="http://schemas.openxmlformats.org/officeDocument/2006/relationships/hyperlink" Target="https://mermaid-js.github.io/mermaid/#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665838" y="1592350"/>
            <a:ext cx="31344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Modelo C4</a:t>
            </a:r>
            <a:endParaRPr sz="27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de documentação de Arquitetura de Software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7430004" y="4482975"/>
            <a:ext cx="1066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lang="en" sz="7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05/10/2022</a:t>
            </a:r>
            <a:endParaRPr sz="500"/>
          </a:p>
        </p:txBody>
      </p:sp>
      <p:sp>
        <p:nvSpPr>
          <p:cNvPr id="99" name="Google Shape;99;p22"/>
          <p:cNvSpPr txBox="1"/>
          <p:nvPr/>
        </p:nvSpPr>
        <p:spPr>
          <a:xfrm>
            <a:off x="665837" y="4095800"/>
            <a:ext cx="2577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 Light"/>
              <a:buNone/>
            </a:pPr>
            <a:r>
              <a:rPr lang="en" sz="1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Daniel Pereira Volpato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350" y="752525"/>
            <a:ext cx="6259651" cy="44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C3 – Componentes</a:t>
            </a:r>
            <a:endParaRPr/>
          </a:p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219025" y="647025"/>
            <a:ext cx="41562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en"/>
              <a:t>: explicitar componentes (grandes blocos estruturais), suas responsabilidades e interações.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lang="en"/>
              <a:t>: um único container.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219025" y="2018625"/>
            <a:ext cx="2589900" cy="27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Componentes dentro do container em questão;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Pessoas e sistemas diretamente ligados aos componentes;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Audiência</a:t>
            </a:r>
            <a:r>
              <a:rPr lang="en"/>
              <a:t>: Devs e arquitetos de SW.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4051375" y="140000"/>
            <a:ext cx="392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</a:rPr>
              <a:t>Obs: usar somente se adicionar valor; considerar automatizar sua criação no longo prazo.</a:t>
            </a:r>
            <a:endParaRPr>
              <a:highlight>
                <a:srgbClr val="FFE599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3884" l="8819" r="8984" t="3625"/>
          <a:stretch/>
        </p:blipFill>
        <p:spPr>
          <a:xfrm>
            <a:off x="3937275" y="769975"/>
            <a:ext cx="5083873" cy="40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C4 – Código</a:t>
            </a:r>
            <a:endParaRPr/>
          </a:p>
        </p:txBody>
      </p:sp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219025" y="647025"/>
            <a:ext cx="41562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en"/>
              <a:t>: explicitar componentes (grandes blocos estruturais), suas responsabilidades e interações.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lang="en"/>
              <a:t>: um único componente.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219025" y="2018625"/>
            <a:ext cx="2589900" cy="27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Classes, interfaces, objetos, funções, tabelas de BD,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Audiência</a:t>
            </a:r>
            <a:r>
              <a:rPr lang="en"/>
              <a:t>: Devs e arquitetos de SW.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4051375" y="140000"/>
            <a:ext cx="392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</a:rPr>
              <a:t>Obs: usar somente se adicionar valor; considerar automatizar sua criação no longo prazo.</a:t>
            </a:r>
            <a:endParaRPr>
              <a:highlight>
                <a:srgbClr val="FFE599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Suplementares</a:t>
            </a:r>
            <a:endParaRPr/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638" y="1096925"/>
            <a:ext cx="5294725" cy="37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64702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System Landscape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Suplementares</a:t>
            </a:r>
            <a:endParaRPr/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64702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25" y="540975"/>
            <a:ext cx="6527698" cy="46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78" y="488612"/>
            <a:ext cx="6539300" cy="46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Suplementares</a:t>
            </a:r>
            <a:endParaRPr/>
          </a:p>
        </p:txBody>
      </p: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64702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Deployment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647025"/>
            <a:ext cx="8709600" cy="4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Diagramas autodescritivos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Título: tipo e escopo (Diagrama de Contexto de Sistema para Sistema 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Legenda explicando notação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Acrônimos e abreviações entendíveis por toda a audiência ou explicadas na legenda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Tipo explicitamente especificado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Descrição curta com responsabilidades-chave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Containers e componentes com tecnologia especificada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Relacionamentos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Linhas unidirecionais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Rótulos consistentes com direção e propósito (dependência ou fluxo de dados), específicos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Entre containers: tecnologia/protocolo especificada</a:t>
            </a:r>
            <a:endParaRPr/>
          </a:p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https://c4model.com/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https://www.infoq.com/br/articles/C4-architecture-model/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https://simonbrown.je/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https://plantuml.com/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https://mermaid-js.github.io/mermaid/#/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22094" l="0" r="0" t="0"/>
          <a:stretch/>
        </p:blipFill>
        <p:spPr>
          <a:xfrm>
            <a:off x="0" y="621225"/>
            <a:ext cx="9144000" cy="425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/>
        </p:nvSpPr>
        <p:spPr>
          <a:xfrm>
            <a:off x="2261550" y="1734900"/>
            <a:ext cx="46209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5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Dúvidas e discussões</a:t>
            </a:r>
            <a:endParaRPr sz="35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1" name="Google Shape;231;p38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/>
          <p:nvPr/>
        </p:nvSpPr>
        <p:spPr>
          <a:xfrm>
            <a:off x="0" y="0"/>
            <a:ext cx="9144000" cy="14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ubik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Imagem" id="237" name="Google Shape;237;p39"/>
          <p:cNvPicPr preferRelativeResize="0"/>
          <p:nvPr/>
        </p:nvPicPr>
        <p:blipFill rotWithShape="1">
          <a:blip r:embed="rId3">
            <a:alphaModFix/>
          </a:blip>
          <a:srcRect b="12219" l="0" r="0" t="0"/>
          <a:stretch/>
        </p:blipFill>
        <p:spPr>
          <a:xfrm>
            <a:off x="0" y="628650"/>
            <a:ext cx="9144000" cy="451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238" name="Google Shape;23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663" y="2241023"/>
            <a:ext cx="2630003" cy="6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C4</a:t>
            </a:r>
            <a:endParaRPr/>
          </a:p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quê?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11700" y="647025"/>
            <a:ext cx="30300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Manifesto Ágil ⇒ </a:t>
            </a:r>
            <a:r>
              <a:rPr lang="en"/>
              <a:t>Diagramas em desuso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UML é considerada pesada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Diagramas ad-hoc são ambíguos</a:t>
            </a:r>
            <a:endParaRPr/>
          </a:p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95" y="647025"/>
            <a:ext cx="5532500" cy="19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2750" y="2757750"/>
            <a:ext cx="9571473" cy="19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0" y="0"/>
            <a:ext cx="9144000" cy="14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ubik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Imagem" id="120" name="Google Shape;120;p25"/>
          <p:cNvPicPr preferRelativeResize="0"/>
          <p:nvPr/>
        </p:nvPicPr>
        <p:blipFill rotWithShape="1">
          <a:blip r:embed="rId3">
            <a:alphaModFix/>
          </a:blip>
          <a:srcRect b="12219" l="0" r="0" t="0"/>
          <a:stretch/>
        </p:blipFill>
        <p:spPr>
          <a:xfrm>
            <a:off x="0" y="628650"/>
            <a:ext cx="9144000" cy="45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2143800" y="3327975"/>
            <a:ext cx="504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C4</a:t>
            </a:r>
            <a:endParaRPr b="1" sz="7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5"/>
          <p:cNvSpPr txBox="1"/>
          <p:nvPr/>
        </p:nvSpPr>
        <p:spPr>
          <a:xfrm>
            <a:off x="2143800" y="628650"/>
            <a:ext cx="4856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ontexto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ontainers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omponentes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ódigo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25"/>
          <p:cNvCxnSpPr/>
          <p:nvPr/>
        </p:nvCxnSpPr>
        <p:spPr>
          <a:xfrm>
            <a:off x="883800" y="3270025"/>
            <a:ext cx="7376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5"/>
          <p:cNvSpPr txBox="1"/>
          <p:nvPr/>
        </p:nvSpPr>
        <p:spPr>
          <a:xfrm>
            <a:off x="3795675" y="3635925"/>
            <a:ext cx="504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Hierarquia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Conjunto de elementos e relacionamentos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→ Princípios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Hierarquia</a:t>
            </a:r>
            <a:endParaRPr/>
          </a:p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039" y="74325"/>
            <a:ext cx="2318699" cy="419167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150" y="3117750"/>
            <a:ext cx="3963851" cy="20257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176" y="2014875"/>
            <a:ext cx="2743875" cy="30419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42025"/>
            <a:ext cx="2545625" cy="30980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4725" l="0" r="0" t="2432"/>
          <a:stretch/>
        </p:blipFill>
        <p:spPr>
          <a:xfrm>
            <a:off x="357775" y="507525"/>
            <a:ext cx="8428450" cy="440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Hierarquia</a:t>
            </a:r>
            <a:endParaRPr/>
          </a:p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8045" r="4503" t="0"/>
          <a:stretch/>
        </p:blipFill>
        <p:spPr>
          <a:xfrm>
            <a:off x="1124400" y="0"/>
            <a:ext cx="68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Hierarquia</a:t>
            </a:r>
            <a:endParaRPr/>
          </a:p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22779" t="0"/>
          <a:stretch/>
        </p:blipFill>
        <p:spPr>
          <a:xfrm>
            <a:off x="3620106" y="0"/>
            <a:ext cx="56332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 – Contexto de Sistema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19025" y="6470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en"/>
              <a:t>: dar a “big picture” do sistema.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lang="en"/>
              <a:t>: um único sistema de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em questão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Pessoas (atores, roles, personas)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Sistemas externos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Audiência</a:t>
            </a:r>
            <a:r>
              <a:rPr lang="en"/>
              <a:t>: pessoas técnicas e não técnicas.</a:t>
            </a:r>
            <a:endParaRPr/>
          </a:p>
        </p:txBody>
      </p:sp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722" y="647025"/>
            <a:ext cx="6377277" cy="44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 – Containers</a:t>
            </a:r>
            <a:endParaRPr/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219025" y="647025"/>
            <a:ext cx="41562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en"/>
              <a:t>: forma da arquitetura de SW e responsabilidades, tecnologias adotadas e comunicação entre containers.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lang="en"/>
              <a:t>: </a:t>
            </a:r>
            <a:r>
              <a:rPr lang="en"/>
              <a:t>um único sistema de software.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219025" y="2018625"/>
            <a:ext cx="2589900" cy="27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Elementos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Containers dentro do sistema em questão;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Pessoas e sistemas diretamente ligados aos containers;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Audiência</a:t>
            </a:r>
            <a:r>
              <a:rPr lang="en"/>
              <a:t>: pessoas técnicas (devs, arquitetos, devops, infraestrutura).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4051375" y="140000"/>
            <a:ext cx="392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</a:rPr>
              <a:t>C</a:t>
            </a: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</a:rPr>
              <a:t>ontainer: separately runnable/deployable unit (e.g. a separate process space) that executes code or stores data. </a:t>
            </a:r>
            <a:endParaRPr>
              <a:highlight>
                <a:srgbClr val="FFE599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